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93"/>
  </p:normalViewPr>
  <p:slideViewPr>
    <p:cSldViewPr snapToGrid="0">
      <p:cViewPr varScale="1">
        <p:scale>
          <a:sx n="86" d="100"/>
          <a:sy n="86" d="100"/>
        </p:scale>
        <p:origin x="10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h121/Library/Mobile%20Documents/com~apple~CloudDocs/Project/Data:Analysis/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Gaussian</a:t>
            </a:r>
            <a:r>
              <a:rPr lang="en-GB" baseline="0"/>
              <a:t> (blue) vs. DIPRO (orange)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GB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Gaussian!$G$2:$G$5</c:f>
              <c:numCache>
                <c:formatCode>General</c:formatCode>
                <c:ptCount val="4"/>
                <c:pt idx="0">
                  <c:v>1.879105E-2</c:v>
                </c:pt>
                <c:pt idx="1">
                  <c:v>8.0117250000000008E-3</c:v>
                </c:pt>
                <c:pt idx="2">
                  <c:v>1.8008375E-2</c:v>
                </c:pt>
                <c:pt idx="3">
                  <c:v>1.3745180000000001E-2</c:v>
                </c:pt>
              </c:numCache>
            </c:numRef>
          </c:xVal>
          <c:yVal>
            <c:numRef>
              <c:f>Gaussian!$H$2:$H$5</c:f>
              <c:numCache>
                <c:formatCode>General</c:formatCode>
                <c:ptCount val="4"/>
                <c:pt idx="0">
                  <c:v>1.879105E-2</c:v>
                </c:pt>
                <c:pt idx="1">
                  <c:v>8.0117250000000008E-3</c:v>
                </c:pt>
                <c:pt idx="2">
                  <c:v>1.8008375E-2</c:v>
                </c:pt>
                <c:pt idx="3">
                  <c:v>1.3745180000000001E-2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35D-3F4A-A8CD-D96AD5033D32}"/>
            </c:ext>
          </c:extLst>
        </c:ser>
        <c:ser>
          <c:idx val="1"/>
          <c:order val="1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Gaussian!$G$2:$G$5</c:f>
              <c:numCache>
                <c:formatCode>General</c:formatCode>
                <c:ptCount val="4"/>
                <c:pt idx="0">
                  <c:v>1.879105E-2</c:v>
                </c:pt>
                <c:pt idx="1">
                  <c:v>8.0117250000000008E-3</c:v>
                </c:pt>
                <c:pt idx="2">
                  <c:v>1.8008375E-2</c:v>
                </c:pt>
                <c:pt idx="3">
                  <c:v>1.3745180000000001E-2</c:v>
                </c:pt>
              </c:numCache>
            </c:numRef>
          </c:xVal>
          <c:yVal>
            <c:numRef>
              <c:f>Gaussian!$I$2:$I$5</c:f>
              <c:numCache>
                <c:formatCode>General</c:formatCode>
                <c:ptCount val="4"/>
                <c:pt idx="0">
                  <c:v>7.0000000000000001E-3</c:v>
                </c:pt>
                <c:pt idx="1">
                  <c:v>2E-3</c:v>
                </c:pt>
                <c:pt idx="2">
                  <c:v>8.0000000000000002E-3</c:v>
                </c:pt>
                <c:pt idx="3">
                  <c:v>4.0000000000000001E-3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35D-3F4A-A8CD-D96AD5033D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09079247"/>
        <c:axId val="238202160"/>
      </c:scatterChart>
      <c:valAx>
        <c:axId val="509079247"/>
        <c:scaling>
          <c:orientation val="minMax"/>
          <c:min val="6.0000000000000001E-3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8202160"/>
        <c:crosses val="autoZero"/>
        <c:crossBetween val="midCat"/>
      </c:valAx>
      <c:valAx>
        <c:axId val="23820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90792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C4C71-2AC7-BCFE-E04E-8DC715219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DDF817-651B-5D1F-0DD8-C450D96445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F831B-2847-FF1E-424B-8268C1B9B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0FAE9-C49F-25EA-6EB5-A6DA281C7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333B4-F8E7-9B79-0841-D8E10B451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359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E2B6-031D-4D90-7107-F64D0A2E0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37C8BA-46E0-6EE1-BCAC-92F3B8DE18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73CA91-E62B-4135-BCE6-7D058F4D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DAD6C-0D47-43DD-F01B-D88EF919A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5CBF0-DCD5-44F6-7745-920D28A1A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084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1F5107-ADA2-7050-935E-9138AD9095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F2D8DC-D059-C6B7-DAA9-684F2746ED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44545-126D-20FF-3B10-1BDF52ED1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33187-9360-2459-E50C-68C4483C6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728EA-94DD-EDEA-C77C-3D611AE99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68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8BFAB-130F-F408-A856-428631FB9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04C23-71D4-261D-4C30-0B97D396D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EBB01-3EAE-6943-56CB-0CD4830B4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936B4-EE46-1D08-483A-79F06C3A8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59FEA-1866-CB49-ED8F-70CBC0711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555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65386-B0DA-EA71-B86C-8544B2681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01E2BE-EA3F-8F50-04D6-83CAA780B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9C5E9-062E-8DAF-B9BD-CA03EB6BB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714EE-E8C4-0530-46A5-BD99DC173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1C143-537E-EAD3-8FA1-95A06ED73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66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E3651-224B-2138-50FE-57CCE72A5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D9746-ACA2-C104-3438-08B8B16821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1B5975-57EF-E6E4-659C-9CC58EB7CF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466CA-83B3-74FB-DB85-EC68718C0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38B00D-67C4-9271-A83B-763539CC8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BCFCC-5616-BBE8-67A2-749579311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54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A0469-7CC2-6C64-0B40-19B2B83F6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83F78-56A6-00A3-3496-033039C148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81EB1F-64C0-60A7-0B82-A0313708EB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535FF6-B315-58DD-97CD-ABBF778F9A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C6FC0-521C-AA3E-5832-4CC79A863F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3FF65A-90DC-8CC4-AF6F-52239A7EA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ED2794-141A-32C6-8A51-629B3CA68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E6DCFF-8EF3-876A-D1E3-0F810F139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409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48A74-8C32-E843-D6EF-E11E2EA9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EAF33-6FD1-6628-3B81-CED78038C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2F3A27-3C3E-ABA2-6849-192D1972E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C4555F-0520-D897-E42A-0A5A96663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4A0321-EE22-5203-E4EA-7DCF1CBFC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6BD62-1AB6-6CD7-11C0-0B4C56CBE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DC91B0-ACCA-BD43-34BA-D386CE300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74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15990-946D-EC0B-3395-DA2013478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AF83C-89E9-8F07-7A3C-9B6F163EA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8EDB3D-E6CE-8B59-BE7D-874B8E335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4B75DC-F738-4AD5-029C-86FBEACBF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B95BCD-A308-0D78-E717-91B9FA75C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293B1-6652-DF25-EDD1-67A2D7E4E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07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C5DC3-2A1C-76BF-BAE4-FB0394BF6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F8E474-7D6E-25A4-5296-34E88FD370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A6EA28-30C7-711B-86AD-0071FCCFD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081D9D-B88B-9095-46E3-012E8CFAA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A4B279-EECB-13CA-9FD0-EB55C709D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F9E093-7D85-175C-E9D1-7562291DD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27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D93886-D6C2-21A9-C702-056DAE29C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FC8D4-3F13-88C6-91B7-8817FF52D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730D4-0769-BF6C-58C4-033714F724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F2D2FD-F859-5B4B-907F-A2DEA90B6BC9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F2C34-D88E-6ECB-0975-24518487FE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62924-DF84-589B-0FEC-B85BA8C3B7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CCC8AA-5918-4849-8185-DBF2739A9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emf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0.png"/><Relationship Id="rId7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3.emf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94257-FFC8-616C-2E01-62CF37B995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Helicene project (so far…)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3F3F4B-EAD6-2DEF-A5A9-A74BF84742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Joseph Harries</a:t>
            </a:r>
          </a:p>
        </p:txBody>
      </p:sp>
    </p:spTree>
    <p:extLst>
      <p:ext uri="{BB962C8B-B14F-4D97-AF65-F5344CB8AC3E}">
        <p14:creationId xmlns:p14="http://schemas.microsoft.com/office/powerpoint/2010/main" val="194489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7D121-A975-8344-4F54-54776907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603" y="342518"/>
            <a:ext cx="10515600" cy="1325563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79CB9-CE4A-5CF5-8E26-B1C236E5D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57" y="139829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Marcus theory (charge hopping rate):</a:t>
            </a:r>
          </a:p>
        </p:txBody>
      </p:sp>
      <p:pic>
        <p:nvPicPr>
          <p:cNvPr id="5" name="Picture 4" descr="A black text with a number&#10;&#10;AI-generated content may be incorrect.">
            <a:extLst>
              <a:ext uri="{FF2B5EF4-FFF2-40B4-BE49-F238E27FC236}">
                <a16:creationId xmlns:a16="http://schemas.microsoft.com/office/drawing/2014/main" id="{15850224-F3E1-3CD9-CAEB-0D5E35FC0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75817"/>
            <a:ext cx="4445000" cy="9525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D6D15BF-FB06-0251-4E4E-8B56CA02E446}"/>
              </a:ext>
            </a:extLst>
          </p:cNvPr>
          <p:cNvCxnSpPr/>
          <p:nvPr/>
        </p:nvCxnSpPr>
        <p:spPr>
          <a:xfrm flipH="1">
            <a:off x="4845269" y="2375817"/>
            <a:ext cx="2480441" cy="3253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7FDFE0E-A61E-0319-B9DA-0120FEBC5748}"/>
              </a:ext>
            </a:extLst>
          </p:cNvPr>
          <p:cNvCxnSpPr>
            <a:cxnSpLocks/>
          </p:cNvCxnSpPr>
          <p:nvPr/>
        </p:nvCxnSpPr>
        <p:spPr>
          <a:xfrm flipH="1" flipV="1">
            <a:off x="2275489" y="3087418"/>
            <a:ext cx="194442" cy="4422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08830F6E-DB28-BB90-F3E1-796615285EA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060700" y="2375817"/>
            <a:ext cx="4265010" cy="609120"/>
          </a:xfrm>
          <a:prstGeom prst="bentConnector3">
            <a:avLst>
              <a:gd name="adj1" fmla="val 9904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E8217B1-37D4-7BF6-7656-89EB869E6F28}"/>
              </a:ext>
            </a:extLst>
          </p:cNvPr>
          <p:cNvSpPr txBox="1"/>
          <p:nvPr/>
        </p:nvSpPr>
        <p:spPr>
          <a:xfrm>
            <a:off x="7325710" y="1308380"/>
            <a:ext cx="4413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Reorganisation</a:t>
            </a:r>
            <a:r>
              <a:rPr lang="en-US" dirty="0"/>
              <a:t> energy (four point method):</a:t>
            </a:r>
          </a:p>
        </p:txBody>
      </p:sp>
      <p:pic>
        <p:nvPicPr>
          <p:cNvPr id="1030" name="Picture 6" descr="Four-point model used for the reorganization energy calculations. |  Download Scientific Diagram">
            <a:extLst>
              <a:ext uri="{FF2B5EF4-FFF2-40B4-BE49-F238E27FC236}">
                <a16:creationId xmlns:a16="http://schemas.microsoft.com/office/drawing/2014/main" id="{4460442A-38AF-00BE-447F-923E27818D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5700" y="1825625"/>
            <a:ext cx="3487468" cy="323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4198F39-49B3-7951-3EC4-9058E3DEDEDE}"/>
              </a:ext>
            </a:extLst>
          </p:cNvPr>
          <p:cNvSpPr txBox="1"/>
          <p:nvPr/>
        </p:nvSpPr>
        <p:spPr>
          <a:xfrm>
            <a:off x="7668722" y="4866192"/>
            <a:ext cx="31614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GB" sz="1000" dirty="0">
              <a:effectLst/>
            </a:endParaRPr>
          </a:p>
          <a:p>
            <a:r>
              <a:rPr lang="en-GB" sz="1000" dirty="0">
                <a:effectLst/>
              </a:rPr>
              <a:t>López-Estrada, O., Laguna, H. G., </a:t>
            </a:r>
            <a:r>
              <a:rPr lang="en-GB" sz="1000" dirty="0" err="1">
                <a:effectLst/>
              </a:rPr>
              <a:t>Barrueta</a:t>
            </a:r>
            <a:r>
              <a:rPr lang="en-GB" sz="1000" dirty="0">
                <a:effectLst/>
              </a:rPr>
              <a:t>-Flores, C. &amp; Amador-Bedolla, C. Reassessment of the Four-Point Approach to the Electron-Transfer Marcus–Hush Theory. </a:t>
            </a:r>
            <a:r>
              <a:rPr lang="en-GB" sz="1000" i="1" dirty="0">
                <a:effectLst/>
              </a:rPr>
              <a:t>ACS Omega</a:t>
            </a:r>
            <a:r>
              <a:rPr lang="en-GB" sz="1000" dirty="0">
                <a:effectLst/>
              </a:rPr>
              <a:t> </a:t>
            </a:r>
            <a:r>
              <a:rPr lang="en-GB" sz="1000" b="1" dirty="0">
                <a:effectLst/>
              </a:rPr>
              <a:t>3</a:t>
            </a:r>
            <a:r>
              <a:rPr lang="en-GB" sz="1000" dirty="0">
                <a:effectLst/>
              </a:rPr>
              <a:t>, 2130–2140 (2018).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B5EC210-106A-B110-0E4F-96ECA75157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5700" y="5788959"/>
            <a:ext cx="4445000" cy="52294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E3CF4BB-374B-86B3-E4AA-2A80F1D40AE1}"/>
              </a:ext>
            </a:extLst>
          </p:cNvPr>
          <p:cNvSpPr txBox="1"/>
          <p:nvPr/>
        </p:nvSpPr>
        <p:spPr>
          <a:xfrm>
            <a:off x="692089" y="3549715"/>
            <a:ext cx="390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Transfer Integral (DIPRO via </a:t>
            </a:r>
            <a:r>
              <a:rPr lang="en-US" dirty="0" err="1"/>
              <a:t>xtb</a:t>
            </a:r>
            <a:r>
              <a:rPr lang="en-US" dirty="0"/>
              <a:t> 6.7.1):</a:t>
            </a:r>
          </a:p>
        </p:txBody>
      </p:sp>
      <p:pic>
        <p:nvPicPr>
          <p:cNvPr id="27" name="Picture 26" descr="A math equations with numbers and symbols&#10;&#10;AI-generated content may be incorrect.">
            <a:extLst>
              <a:ext uri="{FF2B5EF4-FFF2-40B4-BE49-F238E27FC236}">
                <a16:creationId xmlns:a16="http://schemas.microsoft.com/office/drawing/2014/main" id="{C5FCFBBF-E539-94AB-700A-741FBAD8CF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089" y="3968530"/>
            <a:ext cx="3161424" cy="1863159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CF9CAEE4-50FA-109A-BEAF-AD01D8891E5B}"/>
              </a:ext>
            </a:extLst>
          </p:cNvPr>
          <p:cNvGrpSpPr/>
          <p:nvPr/>
        </p:nvGrpSpPr>
        <p:grpSpPr>
          <a:xfrm>
            <a:off x="4063832" y="5001376"/>
            <a:ext cx="1666181" cy="1681467"/>
            <a:chOff x="4377210" y="4483824"/>
            <a:chExt cx="2160225" cy="1982951"/>
          </a:xfrm>
        </p:grpSpPr>
        <p:pic>
          <p:nvPicPr>
            <p:cNvPr id="29" name="Picture 28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41F2F147-6D1B-D504-842A-CFA5F75A88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21906" t="20194" r="61596" b="52884"/>
            <a:stretch/>
          </p:blipFill>
          <p:spPr>
            <a:xfrm>
              <a:off x="4377210" y="4483824"/>
              <a:ext cx="2160225" cy="1982951"/>
            </a:xfrm>
            <a:prstGeom prst="rect">
              <a:avLst/>
            </a:prstGeom>
          </p:spPr>
        </p:pic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57F256C-71B8-CE79-ED4D-E48EA0C5B0A5}"/>
                </a:ext>
              </a:extLst>
            </p:cNvPr>
            <p:cNvCxnSpPr/>
            <p:nvPr/>
          </p:nvCxnSpPr>
          <p:spPr>
            <a:xfrm>
              <a:off x="5465379" y="5062811"/>
              <a:ext cx="199697" cy="55730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F112281-E94C-AE15-931E-29FD5685728F}"/>
                </a:ext>
              </a:extLst>
            </p:cNvPr>
            <p:cNvSpPr txBox="1"/>
            <p:nvPr/>
          </p:nvSpPr>
          <p:spPr>
            <a:xfrm>
              <a:off x="5546890" y="5105967"/>
              <a:ext cx="608995" cy="43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J</a:t>
              </a:r>
              <a:r>
                <a:rPr lang="en-US" baseline="-25000" dirty="0"/>
                <a:t>ab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A21A6DB7-68AB-E86A-3D28-13769953A21A}"/>
              </a:ext>
            </a:extLst>
          </p:cNvPr>
          <p:cNvSpPr txBox="1"/>
          <p:nvPr/>
        </p:nvSpPr>
        <p:spPr>
          <a:xfrm>
            <a:off x="346089" y="5752803"/>
            <a:ext cx="307631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effectLst/>
              </a:rPr>
              <a:t>Kohn, J. T., </a:t>
            </a:r>
            <a:r>
              <a:rPr lang="en-GB" sz="1000" dirty="0" err="1">
                <a:effectLst/>
              </a:rPr>
              <a:t>Gildemeister</a:t>
            </a:r>
            <a:r>
              <a:rPr lang="en-GB" sz="1000" dirty="0">
                <a:effectLst/>
              </a:rPr>
              <a:t>, N., Grimme, S., </a:t>
            </a:r>
            <a:r>
              <a:rPr lang="en-GB" sz="1000" dirty="0" err="1">
                <a:effectLst/>
              </a:rPr>
              <a:t>Fazzi</a:t>
            </a:r>
            <a:r>
              <a:rPr lang="en-GB" sz="1000" dirty="0">
                <a:effectLst/>
              </a:rPr>
              <a:t>, D. &amp; Hansen, A. Efficient calculation of electronic coupling integrals with the dimer projection method via a density matrix tight-binding potential. </a:t>
            </a:r>
            <a:r>
              <a:rPr lang="en-GB" sz="1000" i="1" dirty="0">
                <a:effectLst/>
              </a:rPr>
              <a:t>The Journal of Chemical Physics</a:t>
            </a:r>
            <a:r>
              <a:rPr lang="en-GB" sz="1000" dirty="0">
                <a:effectLst/>
              </a:rPr>
              <a:t> </a:t>
            </a:r>
            <a:r>
              <a:rPr lang="en-GB" sz="1000" b="1" dirty="0">
                <a:effectLst/>
              </a:rPr>
              <a:t>159</a:t>
            </a:r>
            <a:r>
              <a:rPr lang="en-GB" sz="1000" dirty="0">
                <a:effectLst/>
              </a:rPr>
              <a:t>, 144106 (2023).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BFA3DF2-26FD-1861-7D6E-AD280E8F24C7}"/>
              </a:ext>
            </a:extLst>
          </p:cNvPr>
          <p:cNvSpPr txBox="1"/>
          <p:nvPr/>
        </p:nvSpPr>
        <p:spPr>
          <a:xfrm>
            <a:off x="3507513" y="3993331"/>
            <a:ext cx="24278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C: orbital coefficients</a:t>
            </a:r>
          </a:p>
          <a:p>
            <a:r>
              <a:rPr lang="en-US" sz="1200" dirty="0"/>
              <a:t>S: AO overlap matrix </a:t>
            </a:r>
          </a:p>
          <a:p>
            <a:r>
              <a:rPr lang="en-US" sz="1200" dirty="0"/>
              <a:t>E: orbital energies </a:t>
            </a:r>
          </a:p>
          <a:p>
            <a:r>
              <a:rPr lang="en-US" sz="1200" dirty="0" err="1"/>
              <a:t>i</a:t>
            </a:r>
            <a:r>
              <a:rPr lang="en-US" sz="1200" dirty="0"/>
              <a:t>, j: MOs considered for charge transfer</a:t>
            </a:r>
          </a:p>
        </p:txBody>
      </p:sp>
    </p:spTree>
    <p:extLst>
      <p:ext uri="{BB962C8B-B14F-4D97-AF65-F5344CB8AC3E}">
        <p14:creationId xmlns:p14="http://schemas.microsoft.com/office/powerpoint/2010/main" val="1092001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84320-0BB1-46AB-C7BE-F7AFC617E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035" y="354615"/>
            <a:ext cx="10515600" cy="1325563"/>
          </a:xfrm>
        </p:spPr>
        <p:txBody>
          <a:bodyPr/>
          <a:lstStyle/>
          <a:p>
            <a:r>
              <a:rPr lang="en-US" dirty="0"/>
              <a:t>Methods (cont.)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1B4668-3627-FDB6-8E71-5E3FEFE20A4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62791"/>
                <a:ext cx="105156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How to get </a:t>
                </a:r>
                <a:r>
                  <a:rPr lang="en-US" dirty="0" err="1"/>
                  <a:t>k</a:t>
                </a:r>
                <a:r>
                  <a:rPr lang="en-US" baseline="-25000" dirty="0" err="1"/>
                  <a:t>et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?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1B4668-3627-FDB6-8E71-5E3FEFE20A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62791"/>
                <a:ext cx="10515600" cy="4351338"/>
              </a:xfrm>
              <a:blipFill>
                <a:blip r:embed="rId2"/>
                <a:stretch>
                  <a:fillRect l="-1206" t="-26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mathematical equation with black text&#10;&#10;Description automatically generated">
            <a:extLst>
              <a:ext uri="{FF2B5EF4-FFF2-40B4-BE49-F238E27FC236}">
                <a16:creationId xmlns:a16="http://schemas.microsoft.com/office/drawing/2014/main" id="{A2C39525-4902-0953-CE71-D25834952B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21607"/>
            <a:ext cx="1320800" cy="812800"/>
          </a:xfrm>
          <a:prstGeom prst="rect">
            <a:avLst/>
          </a:prstGeom>
        </p:spPr>
      </p:pic>
      <p:pic>
        <p:nvPicPr>
          <p:cNvPr id="6" name="Picture 5" descr="A black and white math symbols&#10;&#10;AI-generated content may be incorrect.">
            <a:extLst>
              <a:ext uri="{FF2B5EF4-FFF2-40B4-BE49-F238E27FC236}">
                <a16:creationId xmlns:a16="http://schemas.microsoft.com/office/drawing/2014/main" id="{6559EA4B-C2E8-8361-1CA7-6091AEDD48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1304" y="3887553"/>
            <a:ext cx="3746500" cy="685800"/>
          </a:xfrm>
          <a:prstGeom prst="rect">
            <a:avLst/>
          </a:prstGeom>
        </p:spPr>
      </p:pic>
      <p:pic>
        <p:nvPicPr>
          <p:cNvPr id="10" name="Picture 9" descr="A close-up of a number&#10;&#10;AI-generated content may be incorrect.">
            <a:extLst>
              <a:ext uri="{FF2B5EF4-FFF2-40B4-BE49-F238E27FC236}">
                <a16:creationId xmlns:a16="http://schemas.microsoft.com/office/drawing/2014/main" id="{F690EC80-8C8A-A03F-C492-B2FFFE9FFB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4566" y="2546808"/>
            <a:ext cx="2921000" cy="7747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9BCE89-F194-822B-4F1E-4CB95303D86A}"/>
              </a:ext>
            </a:extLst>
          </p:cNvPr>
          <p:cNvSpPr txBox="1"/>
          <p:nvPr/>
        </p:nvSpPr>
        <p:spPr>
          <a:xfrm>
            <a:off x="2331279" y="3653794"/>
            <a:ext cx="221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 for 3 dimensions: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D89856C-5C0C-1D7B-5DF4-41BF63F419B0}"/>
              </a:ext>
            </a:extLst>
          </p:cNvPr>
          <p:cNvCxnSpPr/>
          <p:nvPr/>
        </p:nvCxnSpPr>
        <p:spPr>
          <a:xfrm>
            <a:off x="1964724" y="2755557"/>
            <a:ext cx="469557" cy="1724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FA920F-B1B1-FF2D-9801-590D16E549A4}"/>
              </a:ext>
            </a:extLst>
          </p:cNvPr>
          <p:cNvSpPr txBox="1"/>
          <p:nvPr/>
        </p:nvSpPr>
        <p:spPr>
          <a:xfrm>
            <a:off x="2345049" y="3211608"/>
            <a:ext cx="24475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k: rate</a:t>
            </a:r>
          </a:p>
          <a:p>
            <a:r>
              <a:rPr lang="en-US" sz="1200" dirty="0"/>
              <a:t>a: distance between hopping sites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FB6B79-0D9D-DE2A-A525-D1F809B9A8CC}"/>
              </a:ext>
            </a:extLst>
          </p:cNvPr>
          <p:cNvSpPr txBox="1"/>
          <p:nvPr/>
        </p:nvSpPr>
        <p:spPr>
          <a:xfrm>
            <a:off x="2398292" y="2395853"/>
            <a:ext cx="2653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hopping mechanism:</a:t>
            </a:r>
          </a:p>
        </p:txBody>
      </p:sp>
      <p:pic>
        <p:nvPicPr>
          <p:cNvPr id="18" name="Picture 17" descr="A graph of different colored dots&#10;&#10;AI-generated content may be incorrect.">
            <a:extLst>
              <a:ext uri="{FF2B5EF4-FFF2-40B4-BE49-F238E27FC236}">
                <a16:creationId xmlns:a16="http://schemas.microsoft.com/office/drawing/2014/main" id="{4D764210-B25D-CA9E-A9A9-0FC4D5A1B8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8465" y="1464086"/>
            <a:ext cx="4369531" cy="413443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2605155-EBA2-334F-FB10-6E0C4E95335E}"/>
              </a:ext>
            </a:extLst>
          </p:cNvPr>
          <p:cNvSpPr txBox="1"/>
          <p:nvPr/>
        </p:nvSpPr>
        <p:spPr>
          <a:xfrm>
            <a:off x="6053438" y="1094754"/>
            <a:ext cx="5362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 for DIPRO calculations, scaling factor required: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F968126-D389-5294-1194-3D5D72E3D0BE}"/>
              </a:ext>
            </a:extLst>
          </p:cNvPr>
          <p:cNvCxnSpPr>
            <a:cxnSpLocks/>
          </p:cNvCxnSpPr>
          <p:nvPr/>
        </p:nvCxnSpPr>
        <p:spPr>
          <a:xfrm>
            <a:off x="8703619" y="2570347"/>
            <a:ext cx="48904" cy="4986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0772A58-ED6F-F9FA-3418-1128272CFEA6}"/>
              </a:ext>
            </a:extLst>
          </p:cNvPr>
          <p:cNvSpPr txBox="1"/>
          <p:nvPr/>
        </p:nvSpPr>
        <p:spPr>
          <a:xfrm>
            <a:off x="8163104" y="2656126"/>
            <a:ext cx="6206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1.921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C75F81-8293-003C-6387-8CA39D6B8F38}"/>
              </a:ext>
            </a:extLst>
          </p:cNvPr>
          <p:cNvSpPr txBox="1"/>
          <p:nvPr/>
        </p:nvSpPr>
        <p:spPr>
          <a:xfrm>
            <a:off x="6935286" y="5585977"/>
            <a:ext cx="307631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effectLst/>
              </a:rPr>
              <a:t>Kohn, J. T., </a:t>
            </a:r>
            <a:r>
              <a:rPr lang="en-GB" sz="1000" dirty="0" err="1">
                <a:effectLst/>
              </a:rPr>
              <a:t>Gildemeister</a:t>
            </a:r>
            <a:r>
              <a:rPr lang="en-GB" sz="1000" dirty="0">
                <a:effectLst/>
              </a:rPr>
              <a:t>, N., Grimme, S., </a:t>
            </a:r>
            <a:r>
              <a:rPr lang="en-GB" sz="1000" dirty="0" err="1">
                <a:effectLst/>
              </a:rPr>
              <a:t>Fazzi</a:t>
            </a:r>
            <a:r>
              <a:rPr lang="en-GB" sz="1000" dirty="0">
                <a:effectLst/>
              </a:rPr>
              <a:t>, D. &amp; Hansen, A. Efficient calculation of electronic coupling integrals with the dimer projection method via a density matrix tight-binding potential. </a:t>
            </a:r>
            <a:r>
              <a:rPr lang="en-GB" sz="1000" i="1" dirty="0">
                <a:effectLst/>
              </a:rPr>
              <a:t>The Journal of Chemical Physics</a:t>
            </a:r>
            <a:r>
              <a:rPr lang="en-GB" sz="1000" dirty="0">
                <a:effectLst/>
              </a:rPr>
              <a:t> </a:t>
            </a:r>
            <a:r>
              <a:rPr lang="en-GB" sz="1000" b="1" dirty="0">
                <a:effectLst/>
              </a:rPr>
              <a:t>159</a:t>
            </a:r>
            <a:r>
              <a:rPr lang="en-GB" sz="1000" dirty="0">
                <a:effectLst/>
              </a:rPr>
              <a:t>, 144106 (2023).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E9BFC0-1EFE-E456-E768-27E59410140F}"/>
              </a:ext>
            </a:extLst>
          </p:cNvPr>
          <p:cNvSpPr txBox="1"/>
          <p:nvPr/>
        </p:nvSpPr>
        <p:spPr>
          <a:xfrm>
            <a:off x="937487" y="4875685"/>
            <a:ext cx="2054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difficult to quantify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BF25CFB-AF47-E49E-8D78-E48E8F33E03C}"/>
              </a:ext>
            </a:extLst>
          </p:cNvPr>
          <p:cNvCxnSpPr>
            <a:cxnSpLocks/>
          </p:cNvCxnSpPr>
          <p:nvPr/>
        </p:nvCxnSpPr>
        <p:spPr>
          <a:xfrm flipH="1">
            <a:off x="1738859" y="3618008"/>
            <a:ext cx="659433" cy="12576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407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C3779-F8C1-3C08-4C18-CBA11F03B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8F122AD-FD20-B534-EFF0-B63EF377029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16707"/>
                <a:ext cx="105156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e</a:t>
                </a:r>
                <a:r>
                  <a:rPr lang="en-US" baseline="30000" dirty="0"/>
                  <a:t>-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dirty="0"/>
                  <a:t> for all molecules: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8F122AD-FD20-B534-EFF0-B63EF377029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16707"/>
                <a:ext cx="10515600" cy="4351338"/>
              </a:xfrm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4C503C6-8686-9EF4-5C83-8E08FF65F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006" y="2090950"/>
            <a:ext cx="8277355" cy="4351337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73BA2F0-0DAE-5F54-B3BF-BF3D3E18BF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6924264"/>
              </p:ext>
            </p:extLst>
          </p:nvPr>
        </p:nvGraphicFramePr>
        <p:xfrm>
          <a:off x="7042150" y="830665"/>
          <a:ext cx="2197100" cy="5988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9500">
                  <a:extLst>
                    <a:ext uri="{9D8B030D-6E8A-4147-A177-3AD203B41FA5}">
                      <a16:colId xmlns:a16="http://schemas.microsoft.com/office/drawing/2014/main" val="3993381111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2053640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e- 𝜇 (cm^2/V·s)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h+ 𝜇 (cm^2/V·s)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61656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2.16E+01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2.22E-02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936665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1.85E+00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1.79E-03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84184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1AA9246-4EFA-849D-B76C-30F35739AF39}"/>
              </a:ext>
            </a:extLst>
          </p:cNvPr>
          <p:cNvSpPr txBox="1"/>
          <p:nvPr/>
        </p:nvSpPr>
        <p:spPr>
          <a:xfrm>
            <a:off x="6844752" y="415713"/>
            <a:ext cx="1576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(Closed Ring):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9ADC2C-C8EB-22FB-FC7F-DB8EE8C470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4926" y="113213"/>
            <a:ext cx="1944099" cy="1829385"/>
          </a:xfrm>
          <a:prstGeom prst="rect">
            <a:avLst/>
          </a:prstGeom>
        </p:spPr>
      </p:pic>
      <p:pic>
        <p:nvPicPr>
          <p:cNvPr id="14" name="Picture 13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EB2A135C-47EB-0FCA-6F86-6229BDFDDF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67" y="2314408"/>
            <a:ext cx="1742939" cy="1055723"/>
          </a:xfrm>
          <a:prstGeom prst="rect">
            <a:avLst/>
          </a:prstGeom>
        </p:spPr>
      </p:pic>
      <p:pic>
        <p:nvPicPr>
          <p:cNvPr id="16" name="Picture 15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A49E71CF-6E6B-1964-4EB9-30D69B2A96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37" y="3528763"/>
            <a:ext cx="1751804" cy="1055723"/>
          </a:xfrm>
          <a:prstGeom prst="rect">
            <a:avLst/>
          </a:prstGeom>
        </p:spPr>
      </p:pic>
      <p:pic>
        <p:nvPicPr>
          <p:cNvPr id="18" name="Picture 17" descr="A black background with hexagons&#10;&#10;AI-generated content may be incorrect.">
            <a:extLst>
              <a:ext uri="{FF2B5EF4-FFF2-40B4-BE49-F238E27FC236}">
                <a16:creationId xmlns:a16="http://schemas.microsoft.com/office/drawing/2014/main" id="{1F09ACA4-A6C5-5E2D-24C7-EE7347F193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1606" y="4743118"/>
            <a:ext cx="1549400" cy="1574800"/>
          </a:xfrm>
          <a:prstGeom prst="rect">
            <a:avLst/>
          </a:prstGeom>
        </p:spPr>
      </p:pic>
      <p:pic>
        <p:nvPicPr>
          <p:cNvPr id="20" name="Picture 19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ABE0ED90-40D8-3431-CD39-E5695C0254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04489" y="2326742"/>
            <a:ext cx="1520253" cy="156713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0EB31DD-05A8-AAAF-9676-8172B7EA4D89}"/>
              </a:ext>
            </a:extLst>
          </p:cNvPr>
          <p:cNvSpPr txBox="1"/>
          <p:nvPr/>
        </p:nvSpPr>
        <p:spPr>
          <a:xfrm>
            <a:off x="6318619" y="1005953"/>
            <a:ext cx="7235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Neutral: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6C65F0-F947-3B79-24A4-195D12126CA1}"/>
              </a:ext>
            </a:extLst>
          </p:cNvPr>
          <p:cNvSpPr txBox="1"/>
          <p:nvPr/>
        </p:nvSpPr>
        <p:spPr>
          <a:xfrm>
            <a:off x="6316343" y="1178077"/>
            <a:ext cx="7280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Radical:</a:t>
            </a:r>
          </a:p>
        </p:txBody>
      </p:sp>
      <p:pic>
        <p:nvPicPr>
          <p:cNvPr id="24" name="Picture 23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959D642E-FC5E-1F46-75C5-A198447A03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02541" y="4042227"/>
            <a:ext cx="2022622" cy="1039879"/>
          </a:xfrm>
          <a:prstGeom prst="rect">
            <a:avLst/>
          </a:prstGeom>
        </p:spPr>
      </p:pic>
      <p:pic>
        <p:nvPicPr>
          <p:cNvPr id="26" name="Picture 25" descr="A black background with white circles&#10;&#10;AI-generated content may be incorrect.">
            <a:extLst>
              <a:ext uri="{FF2B5EF4-FFF2-40B4-BE49-F238E27FC236}">
                <a16:creationId xmlns:a16="http://schemas.microsoft.com/office/drawing/2014/main" id="{4741F229-F2CF-E9A1-633B-2AEFF58CF3C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38997" y="5361761"/>
            <a:ext cx="1299201" cy="130927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1612EF8-E8C1-625C-CD47-7C66B72E2B31}"/>
              </a:ext>
            </a:extLst>
          </p:cNvPr>
          <p:cNvSpPr txBox="1"/>
          <p:nvPr/>
        </p:nvSpPr>
        <p:spPr>
          <a:xfrm>
            <a:off x="10752677" y="5032634"/>
            <a:ext cx="8114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Katherine 1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8283A99-6F66-4947-3F2E-1A249F2DFD52}"/>
              </a:ext>
            </a:extLst>
          </p:cNvPr>
          <p:cNvCxnSpPr/>
          <p:nvPr/>
        </p:nvCxnSpPr>
        <p:spPr>
          <a:xfrm>
            <a:off x="5861154" y="0"/>
            <a:ext cx="0" cy="20909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A22DA7-D608-B3B7-48AC-64C2C5D9D646}"/>
              </a:ext>
            </a:extLst>
          </p:cNvPr>
          <p:cNvCxnSpPr>
            <a:cxnSpLocks/>
          </p:cNvCxnSpPr>
          <p:nvPr/>
        </p:nvCxnSpPr>
        <p:spPr>
          <a:xfrm>
            <a:off x="5861154" y="2090950"/>
            <a:ext cx="633084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637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582CE-5D5E-39E9-64E8-F3A8CBEAC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(cont.)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7090F1-27C9-8489-0A3A-268288CD9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938" y="2258545"/>
            <a:ext cx="8231570" cy="432726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4647C89-D406-B7B2-2AD3-8232F387288A}"/>
                  </a:ext>
                </a:extLst>
              </p:cNvPr>
              <p:cNvSpPr txBox="1"/>
              <p:nvPr/>
            </p:nvSpPr>
            <p:spPr>
              <a:xfrm>
                <a:off x="838200" y="1519881"/>
                <a:ext cx="3125727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h</a:t>
                </a:r>
                <a:r>
                  <a:rPr lang="en-US" sz="2400" baseline="30000" dirty="0"/>
                  <a:t>+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400" dirty="0"/>
                  <a:t> for all molecules: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4647C89-D406-B7B2-2AD3-8232F38728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519881"/>
                <a:ext cx="3125727" cy="738664"/>
              </a:xfrm>
              <a:prstGeom prst="rect">
                <a:avLst/>
              </a:prstGeom>
              <a:blipFill>
                <a:blip r:embed="rId3"/>
                <a:stretch>
                  <a:fillRect l="-3252" t="-6780" r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2D2EC5A-F745-DE40-5407-023C05E9B7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950600"/>
              </p:ext>
            </p:extLst>
          </p:nvPr>
        </p:nvGraphicFramePr>
        <p:xfrm>
          <a:off x="7118350" y="754418"/>
          <a:ext cx="2197100" cy="5988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9500">
                  <a:extLst>
                    <a:ext uri="{9D8B030D-6E8A-4147-A177-3AD203B41FA5}">
                      <a16:colId xmlns:a16="http://schemas.microsoft.com/office/drawing/2014/main" val="3993381111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2053640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e- 𝜇 (cm^2/V·s)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h+ 𝜇 (cm^2/V·s)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61656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2.16E+01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2.22E-02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936665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1.85E+00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1.79E-03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84184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E86DE12-1B13-40E5-8AB4-8686CDDFDEC3}"/>
              </a:ext>
            </a:extLst>
          </p:cNvPr>
          <p:cNvSpPr txBox="1"/>
          <p:nvPr/>
        </p:nvSpPr>
        <p:spPr>
          <a:xfrm>
            <a:off x="7033366" y="367510"/>
            <a:ext cx="1576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(Closed Ring</a:t>
            </a:r>
            <a:r>
              <a:rPr lang="en-US" dirty="0">
                <a:sym typeface="Wingdings" pitchFamily="2" charset="2"/>
              </a:rPr>
              <a:t>):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3DB1A7-A248-90B4-B0C3-8C8EBDA223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3758" y="91795"/>
            <a:ext cx="2044700" cy="19240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B5B697-3AB6-7FA7-6A90-4DE2E33D2FBA}"/>
              </a:ext>
            </a:extLst>
          </p:cNvPr>
          <p:cNvSpPr txBox="1"/>
          <p:nvPr/>
        </p:nvSpPr>
        <p:spPr>
          <a:xfrm>
            <a:off x="6410996" y="915320"/>
            <a:ext cx="7235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Neutral: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9CDAA7-7B1E-3760-94BB-CCABBEBAC771}"/>
              </a:ext>
            </a:extLst>
          </p:cNvPr>
          <p:cNvSpPr txBox="1"/>
          <p:nvPr/>
        </p:nvSpPr>
        <p:spPr>
          <a:xfrm>
            <a:off x="6406443" y="1100303"/>
            <a:ext cx="7280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Radical:</a:t>
            </a:r>
          </a:p>
        </p:txBody>
      </p:sp>
      <p:pic>
        <p:nvPicPr>
          <p:cNvPr id="10" name="Picture 9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98815085-AF4E-2B2E-1130-FCDC30AEA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67" y="2314408"/>
            <a:ext cx="1742939" cy="1055723"/>
          </a:xfrm>
          <a:prstGeom prst="rect">
            <a:avLst/>
          </a:prstGeom>
        </p:spPr>
      </p:pic>
      <p:pic>
        <p:nvPicPr>
          <p:cNvPr id="11" name="Picture 10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FF849060-CF31-D88E-D15E-0C420375C4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37" y="3528763"/>
            <a:ext cx="1751804" cy="1055723"/>
          </a:xfrm>
          <a:prstGeom prst="rect">
            <a:avLst/>
          </a:prstGeom>
        </p:spPr>
      </p:pic>
      <p:pic>
        <p:nvPicPr>
          <p:cNvPr id="12" name="Picture 11" descr="A black background with hexagons&#10;&#10;AI-generated content may be incorrect.">
            <a:extLst>
              <a:ext uri="{FF2B5EF4-FFF2-40B4-BE49-F238E27FC236}">
                <a16:creationId xmlns:a16="http://schemas.microsoft.com/office/drawing/2014/main" id="{E28787DC-BC44-843C-0B16-F0876A86C4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606" y="4743118"/>
            <a:ext cx="1549400" cy="1574800"/>
          </a:xfrm>
          <a:prstGeom prst="rect">
            <a:avLst/>
          </a:prstGeom>
        </p:spPr>
      </p:pic>
      <p:pic>
        <p:nvPicPr>
          <p:cNvPr id="13" name="Picture 12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C715BDEB-E282-0B9E-9026-0614E8CC5F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04489" y="2326742"/>
            <a:ext cx="1520253" cy="1567133"/>
          </a:xfrm>
          <a:prstGeom prst="rect">
            <a:avLst/>
          </a:prstGeom>
        </p:spPr>
      </p:pic>
      <p:pic>
        <p:nvPicPr>
          <p:cNvPr id="14" name="Picture 13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E7114C80-C2D9-6D04-E91A-6B28AE25F1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02541" y="4042227"/>
            <a:ext cx="2022622" cy="1039879"/>
          </a:xfrm>
          <a:prstGeom prst="rect">
            <a:avLst/>
          </a:prstGeom>
        </p:spPr>
      </p:pic>
      <p:pic>
        <p:nvPicPr>
          <p:cNvPr id="15" name="Picture 14" descr="A black background with white circles&#10;&#10;AI-generated content may be incorrect.">
            <a:extLst>
              <a:ext uri="{FF2B5EF4-FFF2-40B4-BE49-F238E27FC236}">
                <a16:creationId xmlns:a16="http://schemas.microsoft.com/office/drawing/2014/main" id="{B02C0A9E-5FA0-71CF-791C-78B3F8F710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38997" y="5361761"/>
            <a:ext cx="1299201" cy="130927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6913125-21E5-3977-7A5E-3389CD59E766}"/>
              </a:ext>
            </a:extLst>
          </p:cNvPr>
          <p:cNvSpPr txBox="1"/>
          <p:nvPr/>
        </p:nvSpPr>
        <p:spPr>
          <a:xfrm>
            <a:off x="10752677" y="5032634"/>
            <a:ext cx="8114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Katherine 1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9A4308-16D1-9E3E-7B13-49DB05423E18}"/>
              </a:ext>
            </a:extLst>
          </p:cNvPr>
          <p:cNvCxnSpPr/>
          <p:nvPr/>
        </p:nvCxnSpPr>
        <p:spPr>
          <a:xfrm>
            <a:off x="5861154" y="0"/>
            <a:ext cx="0" cy="20909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450F359-4091-D747-9F80-F31BFCF4E15C}"/>
              </a:ext>
            </a:extLst>
          </p:cNvPr>
          <p:cNvCxnSpPr>
            <a:cxnSpLocks/>
          </p:cNvCxnSpPr>
          <p:nvPr/>
        </p:nvCxnSpPr>
        <p:spPr>
          <a:xfrm>
            <a:off x="5861154" y="2090950"/>
            <a:ext cx="633084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794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3893D-F75D-876F-29E4-7FEAF2D01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671" y="264318"/>
            <a:ext cx="10515600" cy="1325563"/>
          </a:xfrm>
        </p:spPr>
        <p:txBody>
          <a:bodyPr/>
          <a:lstStyle/>
          <a:p>
            <a:r>
              <a:rPr lang="en-US" dirty="0"/>
              <a:t>Current work / future ideas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86249-1269-46BF-DB0B-ADC94B420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673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Bulk packing/polymorphs:</a:t>
            </a:r>
          </a:p>
        </p:txBody>
      </p:sp>
      <p:pic>
        <p:nvPicPr>
          <p:cNvPr id="6" name="Picture 5" descr="A diagram of different molecules&#10;&#10;AI-generated content may be incorrect.">
            <a:extLst>
              <a:ext uri="{FF2B5EF4-FFF2-40B4-BE49-F238E27FC236}">
                <a16:creationId xmlns:a16="http://schemas.microsoft.com/office/drawing/2014/main" id="{EB58892B-1E73-2ED1-9FC1-749CF859B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99036"/>
            <a:ext cx="5236329" cy="26622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44C474-FDFE-0B49-F117-E1835D288794}"/>
              </a:ext>
            </a:extLst>
          </p:cNvPr>
          <p:cNvSpPr txBox="1"/>
          <p:nvPr/>
        </p:nvSpPr>
        <p:spPr>
          <a:xfrm>
            <a:off x="691055" y="5040489"/>
            <a:ext cx="52812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(Validated against packing reported for [4] and [5]helicene derivatives in CSD)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B9CA86-A01C-194A-0B8C-642AAB880857}"/>
              </a:ext>
            </a:extLst>
          </p:cNvPr>
          <p:cNvSpPr txBox="1"/>
          <p:nvPr/>
        </p:nvSpPr>
        <p:spPr>
          <a:xfrm>
            <a:off x="691055" y="4626074"/>
            <a:ext cx="65190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 err="1">
                <a:effectLst/>
              </a:rPr>
              <a:t>Fratini</a:t>
            </a:r>
            <a:r>
              <a:rPr lang="en-GB" sz="1200" dirty="0">
                <a:effectLst/>
              </a:rPr>
              <a:t>, S., </a:t>
            </a:r>
            <a:r>
              <a:rPr lang="en-GB" sz="1200" dirty="0" err="1">
                <a:effectLst/>
              </a:rPr>
              <a:t>Nikolka</a:t>
            </a:r>
            <a:r>
              <a:rPr lang="en-GB" sz="1200" dirty="0">
                <a:effectLst/>
              </a:rPr>
              <a:t>, M., </a:t>
            </a:r>
            <a:r>
              <a:rPr lang="en-GB" sz="1200" dirty="0" err="1">
                <a:effectLst/>
              </a:rPr>
              <a:t>Salleo</a:t>
            </a:r>
            <a:r>
              <a:rPr lang="en-GB" sz="1200" dirty="0">
                <a:effectLst/>
              </a:rPr>
              <a:t>, A., </a:t>
            </a:r>
            <a:r>
              <a:rPr lang="en-GB" sz="1200" dirty="0" err="1">
                <a:effectLst/>
              </a:rPr>
              <a:t>Schweicher</a:t>
            </a:r>
            <a:r>
              <a:rPr lang="en-GB" sz="1200" dirty="0">
                <a:effectLst/>
              </a:rPr>
              <a:t>, G. &amp; </a:t>
            </a:r>
            <a:r>
              <a:rPr lang="en-GB" sz="1200" dirty="0" err="1">
                <a:effectLst/>
              </a:rPr>
              <a:t>Sirringhaus</a:t>
            </a:r>
            <a:r>
              <a:rPr lang="en-GB" sz="1200" dirty="0">
                <a:effectLst/>
              </a:rPr>
              <a:t>, H. Charge transport in high-mobility conjugated polymers and molecular semiconductors. </a:t>
            </a:r>
            <a:r>
              <a:rPr lang="en-GB" sz="1200" i="1" dirty="0">
                <a:effectLst/>
              </a:rPr>
              <a:t>Nat. Mater.</a:t>
            </a:r>
            <a:r>
              <a:rPr lang="en-GB" sz="1200" dirty="0">
                <a:effectLst/>
              </a:rPr>
              <a:t> </a:t>
            </a:r>
            <a:r>
              <a:rPr lang="en-GB" sz="1200" b="1" dirty="0">
                <a:effectLst/>
              </a:rPr>
              <a:t>19</a:t>
            </a:r>
            <a:r>
              <a:rPr lang="en-GB" sz="1200" dirty="0">
                <a:effectLst/>
              </a:rPr>
              <a:t>, 491–502 (2020).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D3C111-81DB-B4CB-2BDF-76AE1C1D6CC2}"/>
              </a:ext>
            </a:extLst>
          </p:cNvPr>
          <p:cNvSpPr txBox="1"/>
          <p:nvPr/>
        </p:nvSpPr>
        <p:spPr>
          <a:xfrm>
            <a:off x="859671" y="1670089"/>
            <a:ext cx="6677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 structures/transport pathways observed in semiconductors: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20BDB6-B676-9E07-E6E3-0AE20DD28ECA}"/>
                  </a:ext>
                </a:extLst>
              </p:cNvPr>
              <p:cNvSpPr txBox="1"/>
              <p:nvPr/>
            </p:nvSpPr>
            <p:spPr>
              <a:xfrm>
                <a:off x="659524" y="5383737"/>
                <a:ext cx="9924833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Plan: Construct dimers of best performing molecules, </a:t>
                </a:r>
                <a:r>
                  <a:rPr lang="en-US" dirty="0" err="1"/>
                  <a:t>mimicing</a:t>
                </a:r>
                <a:r>
                  <a:rPr lang="en-US" dirty="0"/>
                  <a:t> structures</a:t>
                </a:r>
              </a:p>
              <a:p>
                <a:r>
                  <a:rPr lang="en-US" dirty="0"/>
                  <a:t>            Vary displacement, angle, rotation depending on possible configurations within the structure</a:t>
                </a:r>
              </a:p>
              <a:p>
                <a:r>
                  <a:rPr lang="en-US" dirty="0"/>
                  <a:t>            Create a ‘database’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k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/>
                  <a:t> for each structure within the degrees of freedom</a:t>
                </a:r>
              </a:p>
              <a:p>
                <a:r>
                  <a:rPr lang="en-US" dirty="0"/>
                  <a:t>            Write script where packing structure details can be input, then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dirty="0"/>
                  <a:t> calculated from database  </a:t>
                </a:r>
              </a:p>
              <a:p>
                <a:r>
                  <a:rPr lang="en-US" dirty="0"/>
                  <a:t>	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20BDB6-B676-9E07-E6E3-0AE20DD28E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524" y="5383737"/>
                <a:ext cx="9924833" cy="1477328"/>
              </a:xfrm>
              <a:prstGeom prst="rect">
                <a:avLst/>
              </a:prstGeom>
              <a:blipFill>
                <a:blip r:embed="rId3"/>
                <a:stretch>
                  <a:fillRect l="-383" t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000C0A19-AD53-AA1C-B929-6D3078E9B0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319349"/>
              </p:ext>
            </p:extLst>
          </p:nvPr>
        </p:nvGraphicFramePr>
        <p:xfrm>
          <a:off x="7536948" y="2360141"/>
          <a:ext cx="4436749" cy="24437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C64D47D7-EF78-DEA1-1CB5-851CE8FAD824}"/>
              </a:ext>
            </a:extLst>
          </p:cNvPr>
          <p:cNvSpPr txBox="1"/>
          <p:nvPr/>
        </p:nvSpPr>
        <p:spPr>
          <a:xfrm>
            <a:off x="7670312" y="1846569"/>
            <a:ext cx="4004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Gather more Gaussian data to validate</a:t>
            </a:r>
          </a:p>
          <a:p>
            <a:r>
              <a:rPr lang="en-US" dirty="0"/>
              <a:t> DIPRO scaling: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517FFF-CF7B-68D5-605F-70B0069C784A}"/>
              </a:ext>
            </a:extLst>
          </p:cNvPr>
          <p:cNvCxnSpPr>
            <a:cxnSpLocks/>
          </p:cNvCxnSpPr>
          <p:nvPr/>
        </p:nvCxnSpPr>
        <p:spPr>
          <a:xfrm flipH="1">
            <a:off x="7420131" y="1589881"/>
            <a:ext cx="47718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9EE4561-518A-1A9C-9D78-3B0970F3AD8B}"/>
              </a:ext>
            </a:extLst>
          </p:cNvPr>
          <p:cNvCxnSpPr>
            <a:cxnSpLocks/>
          </p:cNvCxnSpPr>
          <p:nvPr/>
        </p:nvCxnSpPr>
        <p:spPr>
          <a:xfrm flipH="1">
            <a:off x="7420131" y="5013931"/>
            <a:ext cx="47718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13281F-9727-B707-CC25-E95401D0FF7C}"/>
              </a:ext>
            </a:extLst>
          </p:cNvPr>
          <p:cNvCxnSpPr/>
          <p:nvPr/>
        </p:nvCxnSpPr>
        <p:spPr>
          <a:xfrm flipV="1">
            <a:off x="7420131" y="1589881"/>
            <a:ext cx="0" cy="34506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82776F5-270E-78BC-070E-ACB767F9EE2C}"/>
              </a:ext>
            </a:extLst>
          </p:cNvPr>
          <p:cNvSpPr txBox="1"/>
          <p:nvPr/>
        </p:nvSpPr>
        <p:spPr>
          <a:xfrm>
            <a:off x="8318281" y="435659"/>
            <a:ext cx="31243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(84 days left until submission </a:t>
            </a:r>
          </a:p>
          <a:p>
            <a:r>
              <a:rPr lang="en-US" dirty="0"/>
              <a:t>50 days to easter break)</a:t>
            </a:r>
          </a:p>
        </p:txBody>
      </p:sp>
    </p:spTree>
    <p:extLst>
      <p:ext uri="{BB962C8B-B14F-4D97-AF65-F5344CB8AC3E}">
        <p14:creationId xmlns:p14="http://schemas.microsoft.com/office/powerpoint/2010/main" val="1369054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509</Words>
  <Application>Microsoft Macintosh PowerPoint</Application>
  <PresentationFormat>Widescreen</PresentationFormat>
  <Paragraphs>63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Cambria Math</vt:lpstr>
      <vt:lpstr>Menlo</vt:lpstr>
      <vt:lpstr>Wingdings</vt:lpstr>
      <vt:lpstr>Office Theme</vt:lpstr>
      <vt:lpstr>Helicene project (so far…)</vt:lpstr>
      <vt:lpstr>Methods</vt:lpstr>
      <vt:lpstr>Methods (cont.)</vt:lpstr>
      <vt:lpstr>Results</vt:lpstr>
      <vt:lpstr>Results (cont.)</vt:lpstr>
      <vt:lpstr>Current work / future ideas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Harries, Joseph</dc:creator>
  <cp:lastModifiedBy>Harries, Joseph</cp:lastModifiedBy>
  <cp:revision>11</cp:revision>
  <dcterms:created xsi:type="dcterms:W3CDTF">2025-02-03T10:49:54Z</dcterms:created>
  <dcterms:modified xsi:type="dcterms:W3CDTF">2025-02-04T14:46:32Z</dcterms:modified>
</cp:coreProperties>
</file>

<file path=docProps/thumbnail.jpeg>
</file>